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handoutMasterIdLst>
    <p:handoutMasterId r:id="rId20"/>
  </p:handoutMasterIdLst>
  <p:sldIdLst>
    <p:sldId id="256" r:id="rId5"/>
    <p:sldId id="257" r:id="rId6"/>
    <p:sldId id="291" r:id="rId7"/>
    <p:sldId id="263" r:id="rId8"/>
    <p:sldId id="276" r:id="rId9"/>
    <p:sldId id="282" r:id="rId10"/>
    <p:sldId id="290" r:id="rId11"/>
    <p:sldId id="278" r:id="rId12"/>
    <p:sldId id="288" r:id="rId13"/>
    <p:sldId id="284" r:id="rId14"/>
    <p:sldId id="285" r:id="rId15"/>
    <p:sldId id="283" r:id="rId16"/>
    <p:sldId id="281" r:id="rId17"/>
    <p:sldId id="286" r:id="rId18"/>
    <p:sldId id="28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B5008-B0A8-42CD-98C9-6B37E08586E0}" type="datetimeFigureOut">
              <a:rPr lang="nl-NL" smtClean="0"/>
              <a:t>20-9-2021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83CCD9-BA2E-459B-99EC-1038D819E80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0101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8D7E2-8AAF-46C4-8677-B28647650C47}" type="datetimeFigureOut">
              <a:rPr lang="nl-NL" smtClean="0"/>
              <a:t>20-9-2021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0ACE-A983-4027-B222-7D676DA54F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6585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mailto:a.cuppen@boni.n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udiekeuze.hu.nl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iekeuze.qompas.nl/" TargetMode="External"/><Relationship Id="rId2" Type="http://schemas.openxmlformats.org/officeDocument/2006/relationships/hyperlink" Target="http://www.duo.nl/rekenhul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tudiekeuze123.nl/" TargetMode="External"/><Relationship Id="rId5" Type="http://schemas.openxmlformats.org/officeDocument/2006/relationships/hyperlink" Target="http://www.startstuderen.nl/" TargetMode="External"/><Relationship Id="rId4" Type="http://schemas.openxmlformats.org/officeDocument/2006/relationships/hyperlink" Target="http://www.keuzegids.nl/KG-online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4 Havo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215045" y="3942166"/>
            <a:ext cx="8045373" cy="1006476"/>
          </a:xfrm>
        </p:spPr>
        <p:txBody>
          <a:bodyPr>
            <a:normAutofit/>
          </a:bodyPr>
          <a:lstStyle/>
          <a:p>
            <a:r>
              <a:rPr lang="nl-NL" dirty="0"/>
              <a:t>Oriëntatie op Studie en </a:t>
            </a:r>
            <a:r>
              <a:rPr lang="nl-NL" dirty="0" err="1"/>
              <a:t>BEROep</a:t>
            </a:r>
            <a:endParaRPr lang="nl-NL" dirty="0"/>
          </a:p>
          <a:p>
            <a:r>
              <a:rPr lang="nl-NL" dirty="0"/>
              <a:t>27 september 2021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467" y="4301501"/>
            <a:ext cx="3574736" cy="2227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23" y="0"/>
            <a:ext cx="253357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740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EVEN Voorstellen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3200" dirty="0">
                <a:solidFill>
                  <a:schemeClr val="tx1"/>
                </a:solidFill>
              </a:rPr>
              <a:t>Anke Cuppen</a:t>
            </a:r>
          </a:p>
          <a:p>
            <a:pPr marL="0" indent="0">
              <a:buNone/>
            </a:pPr>
            <a:r>
              <a:rPr lang="nl-NL" sz="3200" dirty="0">
                <a:solidFill>
                  <a:schemeClr val="tx1"/>
                </a:solidFill>
              </a:rPr>
              <a:t>Decaan Havo</a:t>
            </a:r>
          </a:p>
          <a:p>
            <a:pPr marL="0" indent="0">
              <a:buNone/>
            </a:pPr>
            <a:r>
              <a:rPr lang="nl-NL" sz="3200" dirty="0">
                <a:solidFill>
                  <a:schemeClr val="tx1"/>
                </a:solidFill>
              </a:rPr>
              <a:t>Medementor 5H1</a:t>
            </a:r>
          </a:p>
          <a:p>
            <a:pPr marL="0" indent="0">
              <a:buNone/>
            </a:pPr>
            <a:r>
              <a:rPr lang="nl-NL" sz="3200" dirty="0">
                <a:solidFill>
                  <a:schemeClr val="tx1"/>
                </a:solidFill>
              </a:rPr>
              <a:t>Docente Economie </a:t>
            </a:r>
          </a:p>
          <a:p>
            <a:pPr marL="0" indent="0">
              <a:buNone/>
            </a:pPr>
            <a:r>
              <a:rPr lang="nl-NL" sz="3200" dirty="0">
                <a:solidFill>
                  <a:schemeClr val="tx1"/>
                </a:solidFill>
                <a:hlinkClick r:id="rId2"/>
              </a:rPr>
              <a:t>a.cuppen@boni.nl</a:t>
            </a:r>
            <a:endParaRPr lang="nl-NL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l-NL" sz="3200" dirty="0">
                <a:solidFill>
                  <a:schemeClr val="tx1"/>
                </a:solidFill>
              </a:rPr>
              <a:t>kamer 004</a:t>
            </a:r>
          </a:p>
          <a:p>
            <a:pPr marL="0" indent="0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791" y="660809"/>
            <a:ext cx="2820706" cy="3267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7316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ww.han.nl/start/bachelor-opleidingen/nieuws/nieuws/de-kunst-van-kiezen-2/Het-studiekeuzeproc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118" y="1305723"/>
            <a:ext cx="6683375" cy="491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054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 weg naar een goede keuze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nl-NL" altLang="nl-NL" sz="1800" dirty="0">
                <a:solidFill>
                  <a:srgbClr val="333399"/>
                </a:solidFill>
                <a:latin typeface="Arial" panose="020B0604020202020204" pitchFamily="34" charset="0"/>
              </a:rPr>
              <a:t> </a:t>
            </a:r>
            <a:r>
              <a:rPr lang="nl-NL" altLang="nl-NL" dirty="0">
                <a:solidFill>
                  <a:schemeClr val="tx1"/>
                </a:solidFill>
                <a:latin typeface="Arial" panose="020B0604020202020204" pitchFamily="34" charset="0"/>
              </a:rPr>
              <a:t>Kiezen is moeilijk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nl-NL" altLang="nl-NL" dirty="0">
                <a:solidFill>
                  <a:schemeClr val="tx1"/>
                </a:solidFill>
                <a:latin typeface="Arial" panose="020B0604020202020204" pitchFamily="34" charset="0"/>
              </a:rPr>
              <a:t> Samenwerking tussen leerling, ouders, mentor en decaan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nl-NL" altLang="nl-NL" dirty="0">
                <a:solidFill>
                  <a:schemeClr val="tx1"/>
                </a:solidFill>
                <a:latin typeface="Arial" panose="020B0604020202020204" pitchFamily="34" charset="0"/>
              </a:rPr>
              <a:t> Rol ouders: vinger aan de pols houden</a:t>
            </a:r>
            <a:endParaRPr lang="nl-NL" altLang="nl-NL" i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nl-NL" altLang="nl-NL" dirty="0">
                <a:solidFill>
                  <a:schemeClr val="tx1"/>
                </a:solidFill>
                <a:latin typeface="Arial" panose="020B0604020202020204" pitchFamily="34" charset="0"/>
              </a:rPr>
              <a:t> Rol mentor: begeleidt leerling op persoonlijk vlak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nl-NL" altLang="nl-NL" dirty="0">
                <a:solidFill>
                  <a:schemeClr val="tx1"/>
                </a:solidFill>
                <a:latin typeface="Arial" panose="020B0604020202020204" pitchFamily="34" charset="0"/>
              </a:rPr>
              <a:t> Rol decaan: begeleidt leerling en ouders bij studiekeuzeproces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endParaRPr lang="nl-NL" altLang="nl-NL" dirty="0">
              <a:solidFill>
                <a:srgbClr val="333399"/>
              </a:solidFill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endParaRPr lang="nl-NL" altLang="nl-NL" dirty="0">
              <a:solidFill>
                <a:srgbClr val="333399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Char char="•"/>
            </a:pPr>
            <a:endParaRPr lang="nl-NL" altLang="nl-NL" dirty="0">
              <a:solidFill>
                <a:srgbClr val="008000"/>
              </a:solidFill>
              <a:latin typeface="Arial" panose="020B060402020202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15842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solidFill>
                  <a:schemeClr val="tx1"/>
                </a:solidFill>
              </a:rPr>
              <a:t>Programma 4 Havo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Soorten opleidingen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Rol school in maken keuzes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Uw rol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132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PROGRAMMA 4HAVO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>
                <a:solidFill>
                  <a:schemeClr val="tx1"/>
                </a:solidFill>
              </a:rPr>
              <a:t>Blik op de Toekomst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 err="1">
                <a:solidFill>
                  <a:schemeClr val="tx1"/>
                </a:solidFill>
              </a:rPr>
              <a:t>Stuvo</a:t>
            </a:r>
            <a:r>
              <a:rPr lang="nl-NL" dirty="0">
                <a:solidFill>
                  <a:schemeClr val="tx1"/>
                </a:solidFill>
              </a:rPr>
              <a:t> (Studievoorlichting Midden Nederland) Hogeschool Utrecht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Stage/werkdag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Minimaal 2x op bezoek bij opleiding</a:t>
            </a:r>
          </a:p>
          <a:p>
            <a:pPr marL="0" indent="0">
              <a:buNone/>
            </a:pPr>
            <a:endParaRPr lang="nl-NL" dirty="0">
              <a:solidFill>
                <a:schemeClr val="tx1"/>
              </a:solidFill>
            </a:endParaRPr>
          </a:p>
          <a:p>
            <a:r>
              <a:rPr lang="nl-NL" dirty="0" err="1">
                <a:solidFill>
                  <a:schemeClr val="tx1"/>
                </a:solidFill>
              </a:rPr>
              <a:t>Qompas</a:t>
            </a:r>
            <a:endParaRPr lang="nl-NL" dirty="0">
              <a:solidFill>
                <a:schemeClr val="tx1"/>
              </a:solidFill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88045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122" y="1232399"/>
            <a:ext cx="6705600" cy="469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247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Soorten </a:t>
            </a:r>
            <a:r>
              <a:rPr lang="nl-NL" dirty="0" err="1"/>
              <a:t>HBO-Opleidingen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>
                <a:solidFill>
                  <a:schemeClr val="tx1"/>
                </a:solidFill>
              </a:rPr>
              <a:t>Numerus</a:t>
            </a:r>
            <a:r>
              <a:rPr lang="nl-NL" dirty="0">
                <a:solidFill>
                  <a:schemeClr val="tx1"/>
                </a:solidFill>
              </a:rPr>
              <a:t> Fixus opleidingen: decentrale selectie, 15 januari 2023</a:t>
            </a:r>
          </a:p>
          <a:p>
            <a:pPr marL="0" indent="0">
              <a:buNone/>
            </a:pPr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Opleidingen met aanvullende eisen of selectieve programma’s: soms audities, soms portfolio’s, zo vroeg mogelijk aanmelden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 Opleidingen met bepaald aantal plaatsen, zo vroeg mogelijk aanmelden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Rest opleidingen: verplichte matching (studiekeuzecheck), 1 mei 2023</a:t>
            </a:r>
          </a:p>
          <a:p>
            <a:endParaRPr lang="nl-N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3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/>
              <a:t>MBO opleidingen </a:t>
            </a:r>
            <a:br>
              <a:rPr lang="nl-NL" dirty="0"/>
            </a:br>
            <a:r>
              <a:rPr lang="nl-NL" dirty="0"/>
              <a:t>of toch eerst VWO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solidFill>
                  <a:schemeClr val="tx1"/>
                </a:solidFill>
              </a:rPr>
              <a:t>De deadline voor aanmelden MBO is 1 april 2022. Daarna kan het zijn dat er geen plaats is.</a:t>
            </a:r>
          </a:p>
          <a:p>
            <a:pPr marL="0" indent="0">
              <a:buNone/>
            </a:pPr>
            <a:r>
              <a:rPr lang="nl-NL" sz="1200" dirty="0">
                <a:solidFill>
                  <a:schemeClr val="tx1"/>
                </a:solidFill>
              </a:rPr>
              <a:t>(1 april 2022 voor leerlingen die niet over kunnen naar Havo 5 en niet mogen doubleren in Havo 4.  Voor leerlingen die na de Havo naar het MBO gaan: 1 april 2023)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Doorstromen naar het VWO Boni. Uiterste aanmelddatum: 30 maart 2022. Op 31 maart is de verplichte overstapbijeenkomst. Na het CE heroverwegen leerlingen hun keuze wel eens. Dan is het 1 mei geweest! Dus inschrijven HBO blijft verstandig!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64141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Overzicht van enkele data In het OSB-programma voor 4H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b="1" dirty="0">
                <a:solidFill>
                  <a:schemeClr val="tx1"/>
                </a:solidFill>
              </a:rPr>
              <a:t>    2021</a:t>
            </a:r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Zie voor open dag Hogeschool Utrecht; </a:t>
            </a:r>
            <a:r>
              <a:rPr lang="nl-NL" u="sng" dirty="0">
                <a:solidFill>
                  <a:schemeClr val="tx1"/>
                </a:solidFill>
                <a:hlinkClick r:id="rId2"/>
              </a:rPr>
              <a:t>https://www.studiekeuze.hu.nl</a:t>
            </a:r>
            <a:r>
              <a:rPr lang="nl-NL" u="sng" dirty="0">
                <a:solidFill>
                  <a:schemeClr val="tx1"/>
                </a:solidFill>
              </a:rPr>
              <a:t> (in 2021 nog online)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l-NL" b="1" dirty="0">
                <a:solidFill>
                  <a:schemeClr val="tx1"/>
                </a:solidFill>
              </a:rPr>
              <a:t>    2022</a:t>
            </a:r>
          </a:p>
          <a:p>
            <a:r>
              <a:rPr lang="nl-NL" dirty="0">
                <a:solidFill>
                  <a:schemeClr val="tx1"/>
                </a:solidFill>
              </a:rPr>
              <a:t>Vrijdag 11 maart 2022     Voorlichtingsmiddag van STUVO op de HU in Utrecht (keuze uit 			  wel 100 opleidingen uit het hele land)</a:t>
            </a:r>
          </a:p>
          <a:p>
            <a:pPr marL="0" indent="0">
              <a:buNone/>
            </a:pPr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Woensdag 1 april 	deadline aanmelding MBO-studies</a:t>
            </a:r>
          </a:p>
          <a:p>
            <a:endParaRPr lang="nl-N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280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Nuttige </a:t>
            </a:r>
            <a:r>
              <a:rPr lang="nl-NL" dirty="0" err="1"/>
              <a:t>WEbsites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>
                <a:hlinkClick r:id="rId2"/>
              </a:rPr>
              <a:t>www.studeermeteenplan.nl</a:t>
            </a:r>
          </a:p>
          <a:p>
            <a:r>
              <a:rPr lang="nl-NL" u="sng" dirty="0">
                <a:hlinkClick r:id="rId3"/>
              </a:rPr>
              <a:t>www.hbo.bachelors.nl</a:t>
            </a:r>
          </a:p>
          <a:p>
            <a:r>
              <a:rPr lang="nl-NL" u="sng" dirty="0">
                <a:hlinkClick r:id="rId3"/>
              </a:rPr>
              <a:t>https://studiekeuze.qompas.nl/</a:t>
            </a:r>
            <a:endParaRPr lang="nl-NL" dirty="0"/>
          </a:p>
          <a:p>
            <a:r>
              <a:rPr lang="nl-NL" sz="1700" dirty="0"/>
              <a:t>In het schoolgebouw is de keuzegids voor HBO en WO te raadplegen via: </a:t>
            </a:r>
            <a:r>
              <a:rPr lang="nl-NL" dirty="0">
                <a:hlinkClick r:id="rId4"/>
              </a:rPr>
              <a:t>www.keuzegids.nl/KG-online</a:t>
            </a:r>
            <a:endParaRPr lang="nl-NL" dirty="0"/>
          </a:p>
          <a:p>
            <a:r>
              <a:rPr lang="nl-NL" dirty="0">
                <a:hlinkClick r:id="rId5"/>
              </a:rPr>
              <a:t>www.startstuderen.nl</a:t>
            </a:r>
            <a:endParaRPr lang="nl-NL" dirty="0"/>
          </a:p>
          <a:p>
            <a:r>
              <a:rPr lang="nl-NL" u="sng" dirty="0">
                <a:hlinkClick r:id="rId6"/>
              </a:rPr>
              <a:t>www.studiekeuze123.nl</a:t>
            </a:r>
            <a:r>
              <a:rPr lang="nl-NL" dirty="0"/>
              <a:t> </a:t>
            </a:r>
          </a:p>
          <a:p>
            <a:r>
              <a:rPr lang="nl-NL" dirty="0">
                <a:hlinkClick r:id="rId2"/>
              </a:rPr>
              <a:t>www.DUO.nl/rekenhulp</a:t>
            </a:r>
            <a:endParaRPr lang="nl-NL" dirty="0"/>
          </a:p>
          <a:p>
            <a:r>
              <a:rPr lang="nl-NL" u="sng" dirty="0">
                <a:hlinkClick r:id="rId3"/>
              </a:rPr>
              <a:t>www.nibud.nl</a:t>
            </a:r>
          </a:p>
          <a:p>
            <a:r>
              <a:rPr lang="nl-NL" u="sng" dirty="0">
                <a:hlinkClick r:id="rId3"/>
              </a:rPr>
              <a:t>www.wilweg.nl</a:t>
            </a:r>
          </a:p>
          <a:p>
            <a:endParaRPr lang="nl-NL" u="sng" dirty="0">
              <a:hlinkClick r:id="rId3"/>
            </a:endParaRPr>
          </a:p>
          <a:p>
            <a:pPr marL="0" indent="0">
              <a:buNone/>
            </a:pPr>
            <a:endParaRPr lang="nl-NL" dirty="0">
              <a:solidFill>
                <a:schemeClr val="tx1"/>
              </a:solidFill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2906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Uw rol	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251678" y="1456841"/>
            <a:ext cx="10178322" cy="4422751"/>
          </a:xfrm>
        </p:spPr>
        <p:txBody>
          <a:bodyPr/>
          <a:lstStyle/>
          <a:p>
            <a:r>
              <a:rPr lang="nl-NL" dirty="0">
                <a:solidFill>
                  <a:schemeClr val="tx1"/>
                </a:solidFill>
              </a:rPr>
              <a:t>Belangrijke gesprekspartner</a:t>
            </a:r>
          </a:p>
          <a:p>
            <a:r>
              <a:rPr lang="nl-NL" dirty="0">
                <a:solidFill>
                  <a:schemeClr val="tx1"/>
                </a:solidFill>
              </a:rPr>
              <a:t>Informeer!</a:t>
            </a:r>
          </a:p>
          <a:p>
            <a:endParaRPr lang="nl-NL" dirty="0">
              <a:solidFill>
                <a:schemeClr val="tx1"/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38" y="2557220"/>
            <a:ext cx="6191000" cy="414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54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13466" y="447869"/>
            <a:ext cx="8415867" cy="1511560"/>
          </a:xfrm>
        </p:spPr>
        <p:txBody>
          <a:bodyPr/>
          <a:lstStyle/>
          <a:p>
            <a:r>
              <a:rPr lang="nl-NL" dirty="0"/>
              <a:t>Studiekeuze stripboek.pdf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234267" y="4758266"/>
            <a:ext cx="6039736" cy="1283095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66" y="1827935"/>
            <a:ext cx="8415867" cy="445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11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erelateerde afbeeld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003" y="75578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980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fbeeldingsresultaat voor kiez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106" y="522516"/>
            <a:ext cx="3722914" cy="341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Afbeeldingsresultaat voor kiezen"/>
          <p:cNvSpPr>
            <a:spLocks noChangeAspect="1" noChangeArrowheads="1"/>
          </p:cNvSpPr>
          <p:nvPr/>
        </p:nvSpPr>
        <p:spPr bwMode="auto">
          <a:xfrm>
            <a:off x="2329607" y="297121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2054" name="Picture 6" descr="intuÃ¯tief kiez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607" y="2867154"/>
            <a:ext cx="3837215" cy="305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38487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43B9AAF871AE4FA5FFFA31162230FC" ma:contentTypeVersion="10" ma:contentTypeDescription="Een nieuw document maken." ma:contentTypeScope="" ma:versionID="4d2e3cefc9a6ddb0e32a6a48b898b0c4">
  <xsd:schema xmlns:xsd="http://www.w3.org/2001/XMLSchema" xmlns:xs="http://www.w3.org/2001/XMLSchema" xmlns:p="http://schemas.microsoft.com/office/2006/metadata/properties" xmlns:ns3="05a94098-860c-4c08-be97-868f2d12b7e7" xmlns:ns4="4e32a2fd-82bd-4e5a-90c3-6369d96298f5" targetNamespace="http://schemas.microsoft.com/office/2006/metadata/properties" ma:root="true" ma:fieldsID="26f98f95ec1611624629edaf7d75bc7f" ns3:_="" ns4:_="">
    <xsd:import namespace="05a94098-860c-4c08-be97-868f2d12b7e7"/>
    <xsd:import namespace="4e32a2fd-82bd-4e5a-90c3-6369d96298f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a94098-860c-4c08-be97-868f2d12b7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2a2fd-82bd-4e5a-90c3-6369d96298f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08FE1C-15F6-4B62-A6DF-A11FCB3ACD0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F1E0E8-6C62-438C-9FB4-D74407ED92ED}">
  <ds:schemaRefs>
    <ds:schemaRef ds:uri="http://purl.org/dc/terms/"/>
    <ds:schemaRef ds:uri="4e32a2fd-82bd-4e5a-90c3-6369d96298f5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05a94098-860c-4c08-be97-868f2d12b7e7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59B6C72-246F-4FD0-817D-139BC13693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a94098-860c-4c08-be97-868f2d12b7e7"/>
    <ds:schemaRef ds:uri="4e32a2fd-82bd-4e5a-90c3-6369d96298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1358</TotalTime>
  <Words>424</Words>
  <Application>Microsoft Office PowerPoint</Application>
  <PresentationFormat>Breedbeeld</PresentationFormat>
  <Paragraphs>72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0" baseType="lpstr">
      <vt:lpstr>Arial</vt:lpstr>
      <vt:lpstr>Calibri</vt:lpstr>
      <vt:lpstr>Gill Sans MT</vt:lpstr>
      <vt:lpstr>Impact</vt:lpstr>
      <vt:lpstr>Badge</vt:lpstr>
      <vt:lpstr>4 Havo</vt:lpstr>
      <vt:lpstr>EVEN Voorstellen</vt:lpstr>
      <vt:lpstr>PowerPoint-presentatie</vt:lpstr>
      <vt:lpstr>op weg naar een goede keuze</vt:lpstr>
      <vt:lpstr>Inhoud </vt:lpstr>
      <vt:lpstr>PROGRAMMA 4HAVO</vt:lpstr>
      <vt:lpstr>PowerPoint-presentatie</vt:lpstr>
      <vt:lpstr>Soorten HBO-Opleidingen</vt:lpstr>
      <vt:lpstr>MBO opleidingen  of toch eerst VWO</vt:lpstr>
      <vt:lpstr>Overzicht van enkele data In het OSB-programma voor 4H</vt:lpstr>
      <vt:lpstr>Nuttige WEbsites</vt:lpstr>
      <vt:lpstr>Uw rol </vt:lpstr>
      <vt:lpstr>Studiekeuze stripboek.pdf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WELKOM!</dc:title>
  <dc:creator>Anke Cuppen</dc:creator>
  <cp:lastModifiedBy>Anke Cuppen</cp:lastModifiedBy>
  <cp:revision>38</cp:revision>
  <cp:lastPrinted>2018-09-16T15:08:11Z</cp:lastPrinted>
  <dcterms:created xsi:type="dcterms:W3CDTF">2017-09-25T15:12:59Z</dcterms:created>
  <dcterms:modified xsi:type="dcterms:W3CDTF">2021-09-20T18:27:38Z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0x0101002743B9AAF871AE4FA5FFFA31162230FC</vt:lpwstr>
  </property>
</Properties>
</file>